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1.jpeg" ContentType="image/jpeg"/>
  <Override PartName="/ppt/media/image97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109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1.png" ContentType="image/png"/>
  <Override PartName="/ppt/media/image2.jpeg" ContentType="image/jpeg"/>
  <Override PartName="/ppt/media/image128.png" ContentType="image/png"/>
  <Override PartName="/ppt/media/image39.png" ContentType="image/png"/>
  <Override PartName="/ppt/media/image32.png" ContentType="image/png"/>
  <Override PartName="/ppt/media/image12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143.png" ContentType="image/png"/>
  <Override PartName="/ppt/media/image51.png" ContentType="image/png"/>
  <Override PartName="/ppt/media/image148.png" ContentType="image/png"/>
  <Override PartName="/ppt/media/image144.png" ContentType="image/png"/>
  <Override PartName="/ppt/media/image52.png" ContentType="image/png"/>
  <Override PartName="/ppt/media/image149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41.png" ContentType="image/png"/>
  <Override PartName="/ppt/media/image55.png" ContentType="image/png"/>
  <Override PartName="/ppt/media/image108.png" ContentType="image/png"/>
  <Override PartName="/ppt/media/image11.png" ContentType="image/png"/>
  <Override PartName="/ppt/media/image150.png" ContentType="image/png"/>
  <Override PartName="/ppt/media/image142.png" ContentType="image/png"/>
  <Override PartName="/ppt/media/image56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81.png" ContentType="image/png"/>
  <Override PartName="/ppt/media/image13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47.png" ContentType="image/pn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82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92.png" ContentType="image/png"/>
  <Override PartName="/ppt/media/image24.png" ContentType="image/png"/>
  <Override PartName="/ppt/media/image93.png" ContentType="image/png"/>
  <Override PartName="/ppt/media/image25.png" ContentType="image/png"/>
  <Override PartName="/ppt/media/image22.png" ContentType="image/png"/>
  <Override PartName="/ppt/media/image9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6AA3D0-521C-4C45-BA13-FC980ACC74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7280E3-FB5E-4807-922C-88BCC89B46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568E0F-7DC8-4D2B-9C7C-2B7B69A3AC5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09CEDB-CA47-4E83-B9BD-AFA393D113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B11A1B-A7C9-406C-B156-4D2ECAAD01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D18187-67C5-49D3-A817-4D2083583F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B1901D-C725-4768-949E-15D1532DE5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64711E-12BA-484B-80BD-03986CD18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3C6D67-07FE-4C00-8F3C-E2087B517E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4CD65E-3E00-4C13-AC1D-CDD7C10569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2FEDB7-D090-4AD5-9FD1-262D4991DC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05CBE1-88AB-4BBC-842E-E9BA40AF60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1A766E-37D5-4F07-B4EF-292BC6B246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570D4C-ADE8-4EC3-BF2F-FD89854AEB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97E5C0-9584-4D35-B08E-8A8130DC8F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2611BA-45D8-4E30-883F-A345D754948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700B42-44F7-41EF-8F96-908A6C7730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DED24E-B17F-40F4-AC8E-1742249D2A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1F885D-3000-45C3-995F-7C18E9CCC2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BD4D3E-52FD-4DE7-9B0D-4618DE201C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3BBFAF-56A0-4A41-81DC-7DDE1D08F3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BA8DB7-EFF7-432C-BA05-FFE84D642B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1B3C9A-7BFB-497C-B370-56439FA978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298C55-8DE7-42E7-8B10-0D56A8C19B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&lt;data/hora&gt;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CDC53A-B2C1-46C0-BB50-8226843E2DB9}" type="slidenum"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&lt;data/hora&gt;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&lt;rodapé&gt;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A9F7B4-BA5C-498B-BC5B-F17ACAD2D472}" type="slidenum">
              <a:rPr b="0" lang="pt-BR" sz="1200" spc="-1" strike="noStrike">
                <a:solidFill>
                  <a:srgbClr val="8b8b8b"/>
                </a:solidFill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Retângulo 4"/>
          <p:cNvSpPr/>
          <p:nvPr/>
        </p:nvSpPr>
        <p:spPr>
          <a:xfrm>
            <a:off x="184680" y="2766960"/>
            <a:ext cx="8776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4000" spc="-1" strike="noStrike">
                <a:solidFill>
                  <a:srgbClr val="000000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4" name="Retângulo 5"/>
          <p:cNvSpPr/>
          <p:nvPr/>
        </p:nvSpPr>
        <p:spPr>
          <a:xfrm>
            <a:off x="3896640" y="5970960"/>
            <a:ext cx="13190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BELÉM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2022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aixaDeTexto 9"/>
          <p:cNvSpPr/>
          <p:nvPr/>
        </p:nvSpPr>
        <p:spPr>
          <a:xfrm>
            <a:off x="2138040" y="5294880"/>
            <a:ext cx="4867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</a:rPr>
              <a:t>Prof. Me. Eng. Giovanni de Souza Pinheiro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" name="Retângulo 6"/>
          <p:cNvSpPr/>
          <p:nvPr/>
        </p:nvSpPr>
        <p:spPr>
          <a:xfrm>
            <a:off x="777600" y="3958200"/>
            <a:ext cx="7352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7" name="Imagem 2" descr=""/>
          <p:cNvPicPr/>
          <p:nvPr/>
        </p:nvPicPr>
        <p:blipFill>
          <a:blip r:embed="rId1"/>
          <a:stretch/>
        </p:blipFill>
        <p:spPr>
          <a:xfrm>
            <a:off x="611640" y="495360"/>
            <a:ext cx="1292760" cy="1587240"/>
          </a:xfrm>
          <a:prstGeom prst="rect">
            <a:avLst/>
          </a:prstGeom>
          <a:ln w="0">
            <a:noFill/>
          </a:ln>
        </p:spPr>
      </p:pic>
      <p:sp>
        <p:nvSpPr>
          <p:cNvPr id="88" name="Retângulo 3"/>
          <p:cNvSpPr/>
          <p:nvPr/>
        </p:nvSpPr>
        <p:spPr>
          <a:xfrm>
            <a:off x="1981800" y="760320"/>
            <a:ext cx="4943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Universidade Federal do Pará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Instituto de Tecnologia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Faculdade de Engenharia Mecânica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" name="Imagem 11" descr="GVA1.jpg"/>
          <p:cNvPicPr/>
          <p:nvPr/>
        </p:nvPicPr>
        <p:blipFill>
          <a:blip r:embed="rId2"/>
          <a:stretch/>
        </p:blipFill>
        <p:spPr>
          <a:xfrm>
            <a:off x="7003080" y="822960"/>
            <a:ext cx="1846800" cy="110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Retângulo 8"/>
          <p:cNvSpPr/>
          <p:nvPr/>
        </p:nvSpPr>
        <p:spPr>
          <a:xfrm>
            <a:off x="486000" y="2031840"/>
            <a:ext cx="8171640" cy="26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Projete uma mola de compressão para carga estática em um intervalo conhecido de deflexão. A mola deve fornecer uma força mínima de 100 lb e uma força máxima de 150 lb sobre um intervalo de ajuste de 0,75 in de deflexão.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Solução: Adotando um diâmetro d=0,192 e um fator C=8: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2" name="Retângulo 2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3" name="Imagem 3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4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75" name="Imagem 6" descr=""/>
          <p:cNvPicPr/>
          <p:nvPr/>
        </p:nvPicPr>
        <p:blipFill>
          <a:blip r:embed="rId3"/>
          <a:stretch/>
        </p:blipFill>
        <p:spPr>
          <a:xfrm>
            <a:off x="611640" y="4286880"/>
            <a:ext cx="2952000" cy="38124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0" descr=""/>
          <p:cNvPicPr/>
          <p:nvPr/>
        </p:nvPicPr>
        <p:blipFill>
          <a:blip r:embed="rId4"/>
          <a:stretch/>
        </p:blipFill>
        <p:spPr>
          <a:xfrm>
            <a:off x="519840" y="4746960"/>
            <a:ext cx="4556160" cy="79920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2" descr=""/>
          <p:cNvPicPr/>
          <p:nvPr/>
        </p:nvPicPr>
        <p:blipFill>
          <a:blip r:embed="rId5"/>
          <a:stretch/>
        </p:blipFill>
        <p:spPr>
          <a:xfrm>
            <a:off x="519840" y="5517360"/>
            <a:ext cx="4700160" cy="666360"/>
          </a:xfrm>
          <a:prstGeom prst="rect">
            <a:avLst/>
          </a:prstGeom>
          <a:ln w="0">
            <a:noFill/>
          </a:ln>
        </p:spPr>
      </p:pic>
      <p:pic>
        <p:nvPicPr>
          <p:cNvPr id="178" name="Imagem 14" descr=""/>
          <p:cNvPicPr/>
          <p:nvPr/>
        </p:nvPicPr>
        <p:blipFill>
          <a:blip r:embed="rId6"/>
          <a:stretch/>
        </p:blipFill>
        <p:spPr>
          <a:xfrm>
            <a:off x="519840" y="6244920"/>
            <a:ext cx="4340160" cy="501840"/>
          </a:xfrm>
          <a:prstGeom prst="rect">
            <a:avLst/>
          </a:prstGeom>
          <a:ln w="0">
            <a:noFill/>
          </a:ln>
        </p:spPr>
      </p:pic>
      <p:sp>
        <p:nvSpPr>
          <p:cNvPr id="179" name="Conector reto 16"/>
          <p:cNvSpPr/>
          <p:nvPr/>
        </p:nvSpPr>
        <p:spPr>
          <a:xfrm>
            <a:off x="5436000" y="4226400"/>
            <a:ext cx="360" cy="2520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0" name="Imagem 18" descr=""/>
          <p:cNvPicPr/>
          <p:nvPr/>
        </p:nvPicPr>
        <p:blipFill>
          <a:blip r:embed="rId7"/>
          <a:stretch/>
        </p:blipFill>
        <p:spPr>
          <a:xfrm>
            <a:off x="5698440" y="4296240"/>
            <a:ext cx="2905560" cy="763560"/>
          </a:xfrm>
          <a:prstGeom prst="rect">
            <a:avLst/>
          </a:prstGeom>
          <a:ln w="0">
            <a:noFill/>
          </a:ln>
        </p:spPr>
      </p:pic>
      <p:pic>
        <p:nvPicPr>
          <p:cNvPr id="181" name="Imagem 20" descr=""/>
          <p:cNvPicPr/>
          <p:nvPr/>
        </p:nvPicPr>
        <p:blipFill>
          <a:blip r:embed="rId8"/>
          <a:stretch/>
        </p:blipFill>
        <p:spPr>
          <a:xfrm>
            <a:off x="5652000" y="5036760"/>
            <a:ext cx="3093120" cy="706680"/>
          </a:xfrm>
          <a:prstGeom prst="rect">
            <a:avLst/>
          </a:prstGeom>
          <a:ln w="0">
            <a:noFill/>
          </a:ln>
        </p:spPr>
      </p:pic>
      <p:pic>
        <p:nvPicPr>
          <p:cNvPr id="182" name="Imagem 22" descr=""/>
          <p:cNvPicPr/>
          <p:nvPr/>
        </p:nvPicPr>
        <p:blipFill>
          <a:blip r:embed="rId9"/>
          <a:srcRect l="31807" t="0" r="0" b="0"/>
          <a:stretch/>
        </p:blipFill>
        <p:spPr>
          <a:xfrm>
            <a:off x="5634720" y="5910840"/>
            <a:ext cx="3240720" cy="6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Retângulo 8"/>
          <p:cNvSpPr/>
          <p:nvPr/>
        </p:nvSpPr>
        <p:spPr>
          <a:xfrm>
            <a:off x="486000" y="203184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Exercício: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Solução: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Retângulo 2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7" name="Imagem 3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88" name="Imagem 4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89" name="Imagem 9" descr=""/>
          <p:cNvPicPr/>
          <p:nvPr/>
        </p:nvPicPr>
        <p:blipFill>
          <a:blip r:embed="rId3"/>
          <a:stretch/>
        </p:blipFill>
        <p:spPr>
          <a:xfrm>
            <a:off x="494640" y="2860920"/>
            <a:ext cx="6120000" cy="1022400"/>
          </a:xfrm>
          <a:prstGeom prst="rect">
            <a:avLst/>
          </a:prstGeom>
          <a:ln w="0">
            <a:noFill/>
          </a:ln>
        </p:spPr>
      </p:pic>
      <p:pic>
        <p:nvPicPr>
          <p:cNvPr id="190" name="Imagem 13" descr=""/>
          <p:cNvPicPr/>
          <p:nvPr/>
        </p:nvPicPr>
        <p:blipFill>
          <a:blip r:embed="rId4"/>
          <a:stretch/>
        </p:blipFill>
        <p:spPr>
          <a:xfrm>
            <a:off x="494640" y="3883680"/>
            <a:ext cx="5225400" cy="1116360"/>
          </a:xfrm>
          <a:prstGeom prst="rect">
            <a:avLst/>
          </a:prstGeom>
          <a:ln w="0">
            <a:noFill/>
          </a:ln>
        </p:spPr>
      </p:pic>
      <p:pic>
        <p:nvPicPr>
          <p:cNvPr id="191" name="Imagem 17" descr=""/>
          <p:cNvPicPr/>
          <p:nvPr/>
        </p:nvPicPr>
        <p:blipFill>
          <a:blip r:embed="rId5"/>
          <a:stretch/>
        </p:blipFill>
        <p:spPr>
          <a:xfrm>
            <a:off x="494640" y="5000760"/>
            <a:ext cx="5225400" cy="179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6" dur="indefinite" restart="never" nodeType="tmRoot">
          <p:childTnLst>
            <p:seq>
              <p:cTn id="327" dur="indefinite" nodeType="mainSeq">
                <p:childTnLst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4" name="Retângulo 8"/>
          <p:cNvSpPr/>
          <p:nvPr/>
        </p:nvSpPr>
        <p:spPr>
          <a:xfrm>
            <a:off x="486000" y="2031840"/>
            <a:ext cx="8171640" cy="31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 de Extensão: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Utilizadas sob tração;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Pré-carga;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Constante de mola: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de extremidades: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5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3" descr=""/>
          <p:cNvPicPr/>
          <p:nvPr/>
        </p:nvPicPr>
        <p:blipFill>
          <a:blip r:embed="rId2"/>
          <a:stretch/>
        </p:blipFill>
        <p:spPr>
          <a:xfrm>
            <a:off x="5220000" y="2306520"/>
            <a:ext cx="2232000" cy="4313520"/>
          </a:xfrm>
          <a:prstGeom prst="rect">
            <a:avLst/>
          </a:prstGeom>
          <a:ln w="0">
            <a:noFill/>
          </a:ln>
        </p:spPr>
      </p:pic>
      <p:pic>
        <p:nvPicPr>
          <p:cNvPr id="197" name="Imagem 15" descr=""/>
          <p:cNvPicPr/>
          <p:nvPr/>
        </p:nvPicPr>
        <p:blipFill>
          <a:blip r:embed="rId3"/>
          <a:stretch/>
        </p:blipFill>
        <p:spPr>
          <a:xfrm>
            <a:off x="1115640" y="3502800"/>
            <a:ext cx="1389960" cy="2298960"/>
          </a:xfrm>
          <a:prstGeom prst="rect">
            <a:avLst/>
          </a:prstGeom>
          <a:ln w="0">
            <a:noFill/>
          </a:ln>
        </p:spPr>
      </p:pic>
      <p:pic>
        <p:nvPicPr>
          <p:cNvPr id="198" name="Imagem 16" descr=""/>
          <p:cNvPicPr/>
          <p:nvPr/>
        </p:nvPicPr>
        <p:blipFill>
          <a:blip r:embed="rId4"/>
          <a:stretch/>
        </p:blipFill>
        <p:spPr>
          <a:xfrm>
            <a:off x="1394280" y="3991320"/>
            <a:ext cx="1666440" cy="590040"/>
          </a:xfrm>
          <a:prstGeom prst="rect">
            <a:avLst/>
          </a:prstGeom>
          <a:ln w="0">
            <a:noFill/>
          </a:ln>
        </p:spPr>
      </p:pic>
      <p:pic>
        <p:nvPicPr>
          <p:cNvPr id="199" name="Imagem 17" descr=""/>
          <p:cNvPicPr/>
          <p:nvPr/>
        </p:nvPicPr>
        <p:blipFill>
          <a:blip r:embed="rId5"/>
          <a:stretch/>
        </p:blipFill>
        <p:spPr>
          <a:xfrm>
            <a:off x="5511960" y="2067480"/>
            <a:ext cx="1733040" cy="4438440"/>
          </a:xfrm>
          <a:prstGeom prst="rect">
            <a:avLst/>
          </a:prstGeom>
          <a:ln w="0">
            <a:noFill/>
          </a:ln>
        </p:spPr>
      </p:pic>
      <p:pic>
        <p:nvPicPr>
          <p:cNvPr id="200" name="Imagem 18" descr=""/>
          <p:cNvPicPr/>
          <p:nvPr/>
        </p:nvPicPr>
        <p:blipFill>
          <a:blip r:embed="rId6"/>
          <a:stretch/>
        </p:blipFill>
        <p:spPr>
          <a:xfrm>
            <a:off x="1115640" y="5258880"/>
            <a:ext cx="1704600" cy="523440"/>
          </a:xfrm>
          <a:prstGeom prst="rect">
            <a:avLst/>
          </a:prstGeom>
          <a:ln w="0">
            <a:noFill/>
          </a:ln>
        </p:spPr>
      </p:pic>
      <p:pic>
        <p:nvPicPr>
          <p:cNvPr id="201" name="Imagem 19" descr=""/>
          <p:cNvPicPr/>
          <p:nvPr/>
        </p:nvPicPr>
        <p:blipFill>
          <a:blip r:embed="rId7"/>
          <a:stretch/>
        </p:blipFill>
        <p:spPr>
          <a:xfrm>
            <a:off x="328680" y="5802120"/>
            <a:ext cx="1552320" cy="561600"/>
          </a:xfrm>
          <a:prstGeom prst="rect">
            <a:avLst/>
          </a:prstGeom>
          <a:ln w="0">
            <a:noFill/>
          </a:ln>
        </p:spPr>
      </p:pic>
      <p:pic>
        <p:nvPicPr>
          <p:cNvPr id="202" name="Imagem 20" descr=""/>
          <p:cNvPicPr/>
          <p:nvPr/>
        </p:nvPicPr>
        <p:blipFill>
          <a:blip r:embed="rId8"/>
          <a:stretch/>
        </p:blipFill>
        <p:spPr>
          <a:xfrm>
            <a:off x="2039400" y="5806800"/>
            <a:ext cx="780840" cy="485280"/>
          </a:xfrm>
          <a:prstGeom prst="rect">
            <a:avLst/>
          </a:prstGeom>
          <a:ln w="0">
            <a:noFill/>
          </a:ln>
        </p:spPr>
      </p:pic>
      <p:pic>
        <p:nvPicPr>
          <p:cNvPr id="203" name="Imagem 21" descr=""/>
          <p:cNvPicPr/>
          <p:nvPr/>
        </p:nvPicPr>
        <p:blipFill>
          <a:blip r:embed="rId9"/>
          <a:stretch/>
        </p:blipFill>
        <p:spPr>
          <a:xfrm>
            <a:off x="3502440" y="5157000"/>
            <a:ext cx="1247400" cy="523440"/>
          </a:xfrm>
          <a:prstGeom prst="rect">
            <a:avLst/>
          </a:prstGeom>
          <a:ln w="0">
            <a:noFill/>
          </a:ln>
        </p:spPr>
      </p:pic>
      <p:pic>
        <p:nvPicPr>
          <p:cNvPr id="204" name="Imagem 22" descr=""/>
          <p:cNvPicPr/>
          <p:nvPr/>
        </p:nvPicPr>
        <p:blipFill>
          <a:blip r:embed="rId10"/>
          <a:stretch/>
        </p:blipFill>
        <p:spPr>
          <a:xfrm>
            <a:off x="3135600" y="5802120"/>
            <a:ext cx="1209240" cy="49500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23" descr=""/>
          <p:cNvPicPr/>
          <p:nvPr/>
        </p:nvPicPr>
        <p:blipFill>
          <a:blip r:embed="rId11"/>
          <a:stretch/>
        </p:blipFill>
        <p:spPr>
          <a:xfrm>
            <a:off x="4533480" y="5821200"/>
            <a:ext cx="799920" cy="456840"/>
          </a:xfrm>
          <a:prstGeom prst="rect">
            <a:avLst/>
          </a:prstGeom>
          <a:ln w="0">
            <a:noFill/>
          </a:ln>
        </p:spPr>
      </p:pic>
      <p:sp>
        <p:nvSpPr>
          <p:cNvPr id="206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7" name="Imagem 5" descr=""/>
          <p:cNvPicPr/>
          <p:nvPr/>
        </p:nvPicPr>
        <p:blipFill>
          <a:blip r:embed="rId1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08" name="Imagem 6" descr="GVA1.jpg"/>
          <p:cNvPicPr/>
          <p:nvPr/>
        </p:nvPicPr>
        <p:blipFill>
          <a:blip r:embed="rId1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9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7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5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7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9" dur="500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Retângulo 8"/>
          <p:cNvSpPr/>
          <p:nvPr/>
        </p:nvSpPr>
        <p:spPr>
          <a:xfrm>
            <a:off x="486000" y="203184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 de Extensão: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Pré-cargas  de espiras em molas de extensão: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13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4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15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16" name="Imagem 10" descr=""/>
          <p:cNvPicPr/>
          <p:nvPr/>
        </p:nvPicPr>
        <p:blipFill>
          <a:blip r:embed="rId4"/>
          <a:stretch/>
        </p:blipFill>
        <p:spPr>
          <a:xfrm>
            <a:off x="799920" y="2955600"/>
            <a:ext cx="4019040" cy="361440"/>
          </a:xfrm>
          <a:prstGeom prst="rect">
            <a:avLst/>
          </a:prstGeom>
          <a:ln w="0">
            <a:noFill/>
          </a:ln>
        </p:spPr>
      </p:pic>
      <p:pic>
        <p:nvPicPr>
          <p:cNvPr id="217" name="Imagem 12" descr=""/>
          <p:cNvPicPr/>
          <p:nvPr/>
        </p:nvPicPr>
        <p:blipFill>
          <a:blip r:embed="rId5"/>
          <a:stretch/>
        </p:blipFill>
        <p:spPr>
          <a:xfrm>
            <a:off x="799920" y="3432240"/>
            <a:ext cx="4038120" cy="399600"/>
          </a:xfrm>
          <a:prstGeom prst="rect">
            <a:avLst/>
          </a:prstGeom>
          <a:ln w="0">
            <a:noFill/>
          </a:ln>
        </p:spPr>
      </p:pic>
      <p:grpSp>
        <p:nvGrpSpPr>
          <p:cNvPr id="218" name="Agrupar 26"/>
          <p:cNvGrpSpPr/>
          <p:nvPr/>
        </p:nvGrpSpPr>
        <p:grpSpPr>
          <a:xfrm>
            <a:off x="1619640" y="2489400"/>
            <a:ext cx="5326920" cy="4324680"/>
            <a:chOff x="1619640" y="2489400"/>
            <a:chExt cx="5326920" cy="4324680"/>
          </a:xfrm>
        </p:grpSpPr>
        <p:pic>
          <p:nvPicPr>
            <p:cNvPr id="219" name="Imagem 14" descr=""/>
            <p:cNvPicPr/>
            <p:nvPr/>
          </p:nvPicPr>
          <p:blipFill>
            <a:blip r:embed="rId6"/>
            <a:stretch/>
          </p:blipFill>
          <p:spPr>
            <a:xfrm>
              <a:off x="1619640" y="2489400"/>
              <a:ext cx="5184360" cy="384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0" name="Imagem 25" descr=""/>
            <p:cNvPicPr/>
            <p:nvPr/>
          </p:nvPicPr>
          <p:blipFill>
            <a:blip r:embed="rId7"/>
            <a:stretch/>
          </p:blipFill>
          <p:spPr>
            <a:xfrm>
              <a:off x="1762200" y="6333120"/>
              <a:ext cx="5184360" cy="480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3" name="Retângulo 8"/>
          <p:cNvSpPr/>
          <p:nvPr/>
        </p:nvSpPr>
        <p:spPr>
          <a:xfrm>
            <a:off x="486000" y="203184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 de Extensão: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Materiais para molas de extensão: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4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25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6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27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9" descr=""/>
          <p:cNvPicPr/>
          <p:nvPr/>
        </p:nvPicPr>
        <p:blipFill>
          <a:blip r:embed="rId4"/>
          <a:stretch/>
        </p:blipFill>
        <p:spPr>
          <a:xfrm>
            <a:off x="0" y="2932200"/>
            <a:ext cx="9143640" cy="338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3" dur="indefinite" restart="never" nodeType="tmRoot">
          <p:childTnLst>
            <p:seq>
              <p:cTn id="424" dur="indefinite" nodeType="mainSeq">
                <p:childTnLst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9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0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Retângulo 8"/>
          <p:cNvSpPr/>
          <p:nvPr/>
        </p:nvSpPr>
        <p:spPr>
          <a:xfrm>
            <a:off x="486000" y="2031840"/>
            <a:ext cx="8171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 de compressão: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Resistências permissíveis de molas de compressão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2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33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4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35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5" dur="indefinite" restart="never" nodeType="tmRoot">
          <p:childTnLst>
            <p:seq>
              <p:cTn id="436" dur="indefinite" nodeType="mainSeq">
                <p:childTnLst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1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8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39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0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41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42" name="Imagem 10" descr=""/>
          <p:cNvPicPr/>
          <p:nvPr/>
        </p:nvPicPr>
        <p:blipFill>
          <a:blip r:embed="rId4"/>
          <a:srcRect l="17974" t="20824" r="0" b="0"/>
          <a:stretch/>
        </p:blipFill>
        <p:spPr>
          <a:xfrm>
            <a:off x="756360" y="2031840"/>
            <a:ext cx="6263640" cy="31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5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46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7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48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8" descr=""/>
          <p:cNvPicPr/>
          <p:nvPr/>
        </p:nvPicPr>
        <p:blipFill>
          <a:blip r:embed="rId4"/>
          <a:stretch/>
        </p:blipFill>
        <p:spPr>
          <a:xfrm>
            <a:off x="756360" y="2031840"/>
            <a:ext cx="6724440" cy="809280"/>
          </a:xfrm>
          <a:prstGeom prst="rect">
            <a:avLst/>
          </a:prstGeom>
          <a:ln w="0">
            <a:noFill/>
          </a:ln>
        </p:spPr>
      </p:pic>
      <p:pic>
        <p:nvPicPr>
          <p:cNvPr id="250" name="Imagem 11" descr=""/>
          <p:cNvPicPr/>
          <p:nvPr/>
        </p:nvPicPr>
        <p:blipFill>
          <a:blip r:embed="rId5"/>
          <a:stretch/>
        </p:blipFill>
        <p:spPr>
          <a:xfrm>
            <a:off x="3153240" y="3019320"/>
            <a:ext cx="2771280" cy="409320"/>
          </a:xfrm>
          <a:prstGeom prst="rect">
            <a:avLst/>
          </a:prstGeom>
          <a:ln w="0">
            <a:noFill/>
          </a:ln>
        </p:spPr>
      </p:pic>
      <p:pic>
        <p:nvPicPr>
          <p:cNvPr id="251" name="Imagem 13" descr=""/>
          <p:cNvPicPr/>
          <p:nvPr/>
        </p:nvPicPr>
        <p:blipFill>
          <a:blip r:embed="rId6"/>
          <a:stretch/>
        </p:blipFill>
        <p:spPr>
          <a:xfrm>
            <a:off x="797400" y="3429000"/>
            <a:ext cx="6657480" cy="657000"/>
          </a:xfrm>
          <a:prstGeom prst="rect">
            <a:avLst/>
          </a:prstGeom>
          <a:ln w="0">
            <a:noFill/>
          </a:ln>
        </p:spPr>
      </p:pic>
      <p:pic>
        <p:nvPicPr>
          <p:cNvPr id="252" name="Imagem 15" descr=""/>
          <p:cNvPicPr/>
          <p:nvPr/>
        </p:nvPicPr>
        <p:blipFill>
          <a:blip r:embed="rId7"/>
          <a:stretch/>
        </p:blipFill>
        <p:spPr>
          <a:xfrm>
            <a:off x="1705680" y="4273200"/>
            <a:ext cx="5667120" cy="25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2" dur="indefinite" restart="never" nodeType="tmRoot">
          <p:childTnLst>
            <p:seq>
              <p:cTn id="443" dur="indefinite" nodeType="mainSeq">
                <p:childTnLst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5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56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7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58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59" name="Imagem 9" descr=""/>
          <p:cNvPicPr/>
          <p:nvPr/>
        </p:nvPicPr>
        <p:blipFill>
          <a:blip r:embed="rId4"/>
          <a:stretch/>
        </p:blipFill>
        <p:spPr>
          <a:xfrm>
            <a:off x="799920" y="2031840"/>
            <a:ext cx="3962160" cy="352080"/>
          </a:xfrm>
          <a:prstGeom prst="rect">
            <a:avLst/>
          </a:prstGeom>
          <a:ln w="0">
            <a:noFill/>
          </a:ln>
        </p:spPr>
      </p:pic>
      <p:pic>
        <p:nvPicPr>
          <p:cNvPr id="260" name="Imagem 12" descr=""/>
          <p:cNvPicPr/>
          <p:nvPr/>
        </p:nvPicPr>
        <p:blipFill>
          <a:blip r:embed="rId5"/>
          <a:stretch/>
        </p:blipFill>
        <p:spPr>
          <a:xfrm>
            <a:off x="3110400" y="2412360"/>
            <a:ext cx="2857320" cy="599760"/>
          </a:xfrm>
          <a:prstGeom prst="rect">
            <a:avLst/>
          </a:prstGeom>
          <a:ln w="0">
            <a:noFill/>
          </a:ln>
        </p:spPr>
      </p:pic>
      <p:pic>
        <p:nvPicPr>
          <p:cNvPr id="261" name="Imagem 16" descr=""/>
          <p:cNvPicPr/>
          <p:nvPr/>
        </p:nvPicPr>
        <p:blipFill>
          <a:blip r:embed="rId6"/>
          <a:stretch/>
        </p:blipFill>
        <p:spPr>
          <a:xfrm>
            <a:off x="799920" y="3019320"/>
            <a:ext cx="6762240" cy="856800"/>
          </a:xfrm>
          <a:prstGeom prst="rect">
            <a:avLst/>
          </a:prstGeom>
          <a:ln w="0">
            <a:noFill/>
          </a:ln>
        </p:spPr>
      </p:pic>
      <p:pic>
        <p:nvPicPr>
          <p:cNvPr id="262" name="Imagem 18" descr=""/>
          <p:cNvPicPr/>
          <p:nvPr/>
        </p:nvPicPr>
        <p:blipFill>
          <a:blip r:embed="rId7"/>
          <a:stretch/>
        </p:blipFill>
        <p:spPr>
          <a:xfrm>
            <a:off x="2657520" y="4026240"/>
            <a:ext cx="3828600" cy="685440"/>
          </a:xfrm>
          <a:prstGeom prst="rect">
            <a:avLst/>
          </a:prstGeom>
          <a:ln w="0">
            <a:noFill/>
          </a:ln>
        </p:spPr>
      </p:pic>
      <p:pic>
        <p:nvPicPr>
          <p:cNvPr id="263" name="Imagem 20" descr=""/>
          <p:cNvPicPr/>
          <p:nvPr/>
        </p:nvPicPr>
        <p:blipFill>
          <a:blip r:embed="rId8"/>
          <a:stretch/>
        </p:blipFill>
        <p:spPr>
          <a:xfrm>
            <a:off x="879480" y="4668480"/>
            <a:ext cx="6714720" cy="8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6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67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8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69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70" name="Imagem 8" descr=""/>
          <p:cNvPicPr/>
          <p:nvPr/>
        </p:nvPicPr>
        <p:blipFill>
          <a:blip r:embed="rId4"/>
          <a:stretch/>
        </p:blipFill>
        <p:spPr>
          <a:xfrm>
            <a:off x="846000" y="2165400"/>
            <a:ext cx="5743080" cy="1666440"/>
          </a:xfrm>
          <a:prstGeom prst="rect">
            <a:avLst/>
          </a:prstGeom>
          <a:ln w="0">
            <a:noFill/>
          </a:ln>
        </p:spPr>
      </p:pic>
      <p:pic>
        <p:nvPicPr>
          <p:cNvPr id="271" name="Imagem 10" descr=""/>
          <p:cNvPicPr/>
          <p:nvPr/>
        </p:nvPicPr>
        <p:blipFill>
          <a:blip r:embed="rId5"/>
          <a:stretch/>
        </p:blipFill>
        <p:spPr>
          <a:xfrm>
            <a:off x="832680" y="3832560"/>
            <a:ext cx="6990840" cy="14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7" dur="indefinite" restart="never" nodeType="tmRoot">
          <p:childTnLst>
            <p:seq>
              <p:cTn id="488" dur="indefinite" nodeType="mainSeq">
                <p:childTnLst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" name="Retângulo 11"/>
          <p:cNvSpPr/>
          <p:nvPr/>
        </p:nvSpPr>
        <p:spPr>
          <a:xfrm>
            <a:off x="506880" y="39636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2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3" name="Imagem 2" descr=""/>
          <p:cNvPicPr/>
          <p:nvPr/>
        </p:nvPicPr>
        <p:blipFill>
          <a:blip r:embed="rId1"/>
          <a:stretch/>
        </p:blipFill>
        <p:spPr>
          <a:xfrm>
            <a:off x="183240" y="1969560"/>
            <a:ext cx="8496000" cy="4590720"/>
          </a:xfrm>
          <a:prstGeom prst="rect">
            <a:avLst/>
          </a:prstGeom>
          <a:ln w="0">
            <a:noFill/>
          </a:ln>
        </p:spPr>
      </p:pic>
      <p:pic>
        <p:nvPicPr>
          <p:cNvPr id="94" name="Imagem 3" descr=""/>
          <p:cNvPicPr/>
          <p:nvPr/>
        </p:nvPicPr>
        <p:blipFill>
          <a:blip r:embed="rId2"/>
          <a:stretch/>
        </p:blipFill>
        <p:spPr>
          <a:xfrm>
            <a:off x="412560" y="1950480"/>
            <a:ext cx="8191800" cy="4834440"/>
          </a:xfrm>
          <a:prstGeom prst="rect">
            <a:avLst/>
          </a:prstGeom>
          <a:ln w="0">
            <a:noFill/>
          </a:ln>
        </p:spPr>
      </p:pic>
      <p:pic>
        <p:nvPicPr>
          <p:cNvPr id="95" name="Imagem 4" descr=""/>
          <p:cNvPicPr/>
          <p:nvPr/>
        </p:nvPicPr>
        <p:blipFill>
          <a:blip r:embed="rId3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96" name="Imagem 5" descr="GVA1.jpg"/>
          <p:cNvPicPr/>
          <p:nvPr/>
        </p:nvPicPr>
        <p:blipFill>
          <a:blip r:embed="rId4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4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75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6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77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78" name="Imagem 3" descr=""/>
          <p:cNvPicPr/>
          <p:nvPr/>
        </p:nvPicPr>
        <p:blipFill>
          <a:blip r:embed="rId4"/>
          <a:stretch/>
        </p:blipFill>
        <p:spPr>
          <a:xfrm>
            <a:off x="799920" y="2052360"/>
            <a:ext cx="6895800" cy="219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9" dur="indefinite" restart="never" nodeType="tmRoot">
          <p:childTnLst>
            <p:seq>
              <p:cTn id="500" dur="indefinite" nodeType="mainSeq">
                <p:childTnLst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1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82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3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85" name="Imagem 9" descr=""/>
          <p:cNvPicPr/>
          <p:nvPr/>
        </p:nvPicPr>
        <p:blipFill>
          <a:blip r:embed="rId4"/>
          <a:stretch/>
        </p:blipFill>
        <p:spPr>
          <a:xfrm>
            <a:off x="768240" y="2058480"/>
            <a:ext cx="6990840" cy="282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8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89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0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91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292" name="Imagem 8" descr=""/>
          <p:cNvPicPr/>
          <p:nvPr/>
        </p:nvPicPr>
        <p:blipFill>
          <a:blip r:embed="rId4"/>
          <a:stretch/>
        </p:blipFill>
        <p:spPr>
          <a:xfrm>
            <a:off x="660600" y="2008080"/>
            <a:ext cx="7000560" cy="2066400"/>
          </a:xfrm>
          <a:prstGeom prst="rect">
            <a:avLst/>
          </a:prstGeom>
          <a:ln w="0">
            <a:noFill/>
          </a:ln>
        </p:spPr>
      </p:pic>
      <p:pic>
        <p:nvPicPr>
          <p:cNvPr id="293" name="Imagem 10" descr=""/>
          <p:cNvPicPr/>
          <p:nvPr/>
        </p:nvPicPr>
        <p:blipFill>
          <a:blip r:embed="rId5"/>
          <a:stretch/>
        </p:blipFill>
        <p:spPr>
          <a:xfrm>
            <a:off x="622440" y="4139280"/>
            <a:ext cx="7038720" cy="26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6" dur="indefinite" restart="never" nodeType="tmRoot">
          <p:childTnLst>
            <p:seq>
              <p:cTn id="507" dur="indefinite" nodeType="mainSeq">
                <p:childTnLst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297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8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299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00" name="Imagem 8" descr=""/>
          <p:cNvPicPr/>
          <p:nvPr/>
        </p:nvPicPr>
        <p:blipFill>
          <a:blip r:embed="rId4"/>
          <a:stretch/>
        </p:blipFill>
        <p:spPr>
          <a:xfrm>
            <a:off x="756360" y="2069280"/>
            <a:ext cx="6867000" cy="361440"/>
          </a:xfrm>
          <a:prstGeom prst="rect">
            <a:avLst/>
          </a:prstGeom>
          <a:ln w="0">
            <a:noFill/>
          </a:ln>
        </p:spPr>
      </p:pic>
      <p:pic>
        <p:nvPicPr>
          <p:cNvPr id="301" name="Imagem 10" descr=""/>
          <p:cNvPicPr/>
          <p:nvPr/>
        </p:nvPicPr>
        <p:blipFill>
          <a:blip r:embed="rId5"/>
          <a:stretch/>
        </p:blipFill>
        <p:spPr>
          <a:xfrm>
            <a:off x="799920" y="2585880"/>
            <a:ext cx="6590880" cy="39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3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Imagem 2" descr=""/>
          <p:cNvPicPr/>
          <p:nvPr/>
        </p:nvPicPr>
        <p:blipFill>
          <a:blip r:embed="rId1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sp>
        <p:nvSpPr>
          <p:cNvPr id="305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6" name="Imagem 5" descr=""/>
          <p:cNvPicPr/>
          <p:nvPr/>
        </p:nvPicPr>
        <p:blipFill>
          <a:blip r:embed="rId2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07" name="Imagem 6" descr="GVA1.jpg"/>
          <p:cNvPicPr/>
          <p:nvPr/>
        </p:nvPicPr>
        <p:blipFill>
          <a:blip r:embed="rId3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08" name="Imagem 9" descr=""/>
          <p:cNvPicPr/>
          <p:nvPr/>
        </p:nvPicPr>
        <p:blipFill>
          <a:blip r:embed="rId4"/>
          <a:stretch/>
        </p:blipFill>
        <p:spPr>
          <a:xfrm>
            <a:off x="834480" y="1983240"/>
            <a:ext cx="7057800" cy="29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0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2" name="Imagem 5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13" name="Imagem 6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14" name="Imagem 8" descr=""/>
          <p:cNvPicPr/>
          <p:nvPr/>
        </p:nvPicPr>
        <p:blipFill>
          <a:blip r:embed="rId3"/>
          <a:stretch/>
        </p:blipFill>
        <p:spPr>
          <a:xfrm>
            <a:off x="799920" y="2058480"/>
            <a:ext cx="7067160" cy="4133520"/>
          </a:xfrm>
          <a:prstGeom prst="rect">
            <a:avLst/>
          </a:prstGeom>
          <a:ln w="0">
            <a:noFill/>
          </a:ln>
        </p:spPr>
      </p:pic>
      <p:pic>
        <p:nvPicPr>
          <p:cNvPr id="315" name="Imagem 2" descr=""/>
          <p:cNvPicPr/>
          <p:nvPr/>
        </p:nvPicPr>
        <p:blipFill>
          <a:blip r:embed="rId4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9" name="Imagem 5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20" name="Imagem 6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21" name="Imagem 2" descr=""/>
          <p:cNvPicPr/>
          <p:nvPr/>
        </p:nvPicPr>
        <p:blipFill>
          <a:blip r:embed="rId3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pic>
        <p:nvPicPr>
          <p:cNvPr id="322" name="Imagem 9" descr=""/>
          <p:cNvPicPr/>
          <p:nvPr/>
        </p:nvPicPr>
        <p:blipFill>
          <a:blip r:embed="rId4"/>
          <a:stretch/>
        </p:blipFill>
        <p:spPr>
          <a:xfrm>
            <a:off x="797760" y="2031840"/>
            <a:ext cx="6933960" cy="2028600"/>
          </a:xfrm>
          <a:prstGeom prst="rect">
            <a:avLst/>
          </a:prstGeom>
          <a:ln w="0">
            <a:noFill/>
          </a:ln>
        </p:spPr>
      </p:pic>
      <p:pic>
        <p:nvPicPr>
          <p:cNvPr id="323" name="Imagem 11" descr=""/>
          <p:cNvPicPr/>
          <p:nvPr/>
        </p:nvPicPr>
        <p:blipFill>
          <a:blip r:embed="rId5"/>
          <a:stretch/>
        </p:blipFill>
        <p:spPr>
          <a:xfrm>
            <a:off x="797760" y="4221000"/>
            <a:ext cx="6724440" cy="2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8" dur="indefinite" restart="never" nodeType="tmRoot">
          <p:childTnLst>
            <p:seq>
              <p:cTn id="519" dur="indefinite" nodeType="mainSeq">
                <p:childTnLst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6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7" name="Imagem 5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328" name="Imagem 6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329" name="Imagem 2" descr=""/>
          <p:cNvPicPr/>
          <p:nvPr/>
        </p:nvPicPr>
        <p:blipFill>
          <a:blip r:embed="rId3"/>
          <a:stretch/>
        </p:blipFill>
        <p:spPr>
          <a:xfrm>
            <a:off x="7738920" y="4712040"/>
            <a:ext cx="1171080" cy="1971360"/>
          </a:xfrm>
          <a:prstGeom prst="rect">
            <a:avLst/>
          </a:prstGeom>
          <a:ln w="0">
            <a:noFill/>
          </a:ln>
        </p:spPr>
      </p:pic>
      <p:grpSp>
        <p:nvGrpSpPr>
          <p:cNvPr id="330" name="Agrupar 13"/>
          <p:cNvGrpSpPr/>
          <p:nvPr/>
        </p:nvGrpSpPr>
        <p:grpSpPr>
          <a:xfrm>
            <a:off x="474120" y="1917000"/>
            <a:ext cx="7502760" cy="4613400"/>
            <a:chOff x="474120" y="1917000"/>
            <a:chExt cx="7502760" cy="4613400"/>
          </a:xfrm>
        </p:grpSpPr>
        <p:pic>
          <p:nvPicPr>
            <p:cNvPr id="331" name="Imagem 8" descr=""/>
            <p:cNvPicPr/>
            <p:nvPr/>
          </p:nvPicPr>
          <p:blipFill>
            <a:blip r:embed="rId4"/>
            <a:stretch/>
          </p:blipFill>
          <p:spPr>
            <a:xfrm>
              <a:off x="474120" y="1917000"/>
              <a:ext cx="7372080" cy="400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2" name="Imagem 12" descr=""/>
            <p:cNvPicPr/>
            <p:nvPr/>
          </p:nvPicPr>
          <p:blipFill>
            <a:blip r:embed="rId5"/>
            <a:stretch/>
          </p:blipFill>
          <p:spPr>
            <a:xfrm>
              <a:off x="1166760" y="5997240"/>
              <a:ext cx="6810120" cy="5331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Retângulo 11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9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Retângulo 8"/>
          <p:cNvSpPr/>
          <p:nvPr/>
        </p:nvSpPr>
        <p:spPr>
          <a:xfrm>
            <a:off x="486000" y="2031840"/>
            <a:ext cx="81716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Associação de molas: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Podem ser em paralelo ou em série: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1" name="Imagem 4" descr=""/>
          <p:cNvPicPr/>
          <p:nvPr/>
        </p:nvPicPr>
        <p:blipFill>
          <a:blip r:embed="rId1"/>
          <a:stretch/>
        </p:blipFill>
        <p:spPr>
          <a:xfrm>
            <a:off x="1979640" y="2826000"/>
            <a:ext cx="1230120" cy="3147480"/>
          </a:xfrm>
          <a:prstGeom prst="rect">
            <a:avLst/>
          </a:prstGeom>
          <a:ln w="0">
            <a:noFill/>
          </a:ln>
        </p:spPr>
      </p:pic>
      <p:pic>
        <p:nvPicPr>
          <p:cNvPr id="102" name="Imagem 5" descr=""/>
          <p:cNvPicPr/>
          <p:nvPr/>
        </p:nvPicPr>
        <p:blipFill>
          <a:blip r:embed="rId2"/>
          <a:stretch/>
        </p:blipFill>
        <p:spPr>
          <a:xfrm>
            <a:off x="5029200" y="2826000"/>
            <a:ext cx="1809360" cy="3533400"/>
          </a:xfrm>
          <a:prstGeom prst="rect">
            <a:avLst/>
          </a:prstGeom>
          <a:ln w="0">
            <a:noFill/>
          </a:ln>
        </p:spPr>
      </p:pic>
      <p:pic>
        <p:nvPicPr>
          <p:cNvPr id="103" name="Imagem 3" descr=""/>
          <p:cNvPicPr/>
          <p:nvPr/>
        </p:nvPicPr>
        <p:blipFill>
          <a:blip r:embed="rId3"/>
          <a:stretch/>
        </p:blipFill>
        <p:spPr>
          <a:xfrm>
            <a:off x="4680360" y="6359760"/>
            <a:ext cx="2742840" cy="456840"/>
          </a:xfrm>
          <a:prstGeom prst="rect">
            <a:avLst/>
          </a:prstGeom>
          <a:ln w="0">
            <a:noFill/>
          </a:ln>
        </p:spPr>
      </p:pic>
      <p:pic>
        <p:nvPicPr>
          <p:cNvPr id="104" name="Imagem 9" descr=""/>
          <p:cNvPicPr/>
          <p:nvPr/>
        </p:nvPicPr>
        <p:blipFill>
          <a:blip r:embed="rId4"/>
          <a:stretch/>
        </p:blipFill>
        <p:spPr>
          <a:xfrm>
            <a:off x="1095120" y="6112080"/>
            <a:ext cx="2999880" cy="704520"/>
          </a:xfrm>
          <a:prstGeom prst="rect">
            <a:avLst/>
          </a:prstGeom>
          <a:ln w="0">
            <a:noFill/>
          </a:ln>
        </p:spPr>
      </p:pic>
      <p:pic>
        <p:nvPicPr>
          <p:cNvPr id="105" name="Imagem 2" descr=""/>
          <p:cNvPicPr/>
          <p:nvPr/>
        </p:nvPicPr>
        <p:blipFill>
          <a:blip r:embed="rId5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6" descr="GVA1.jpg"/>
          <p:cNvPicPr/>
          <p:nvPr/>
        </p:nvPicPr>
        <p:blipFill>
          <a:blip r:embed="rId6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ângulo 4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8" name="Imagem 6" descr=""/>
          <p:cNvPicPr/>
          <p:nvPr/>
        </p:nvPicPr>
        <p:blipFill>
          <a:blip r:embed="rId1"/>
          <a:stretch/>
        </p:blipFill>
        <p:spPr>
          <a:xfrm>
            <a:off x="799920" y="-12672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09" name="Imagem 9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sp>
        <p:nvSpPr>
          <p:cNvPr id="110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" name="Retângulo 8"/>
          <p:cNvSpPr/>
          <p:nvPr/>
        </p:nvSpPr>
        <p:spPr>
          <a:xfrm>
            <a:off x="486000" y="2031840"/>
            <a:ext cx="8171640" cy="20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Materiais de molas: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Podem ser de aço de médio e alto carbono e ligas, ou mesmo algumas ligas de aço inoxidável (Cobre-berílio e bronze-fósforo);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Fabricadas por laminação a frio, ás vezes a quente ou forjadas;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13" name="Imagem 2" descr=""/>
          <p:cNvPicPr/>
          <p:nvPr/>
        </p:nvPicPr>
        <p:blipFill>
          <a:blip r:embed="rId3"/>
          <a:stretch/>
        </p:blipFill>
        <p:spPr>
          <a:xfrm>
            <a:off x="918000" y="214200"/>
            <a:ext cx="4819320" cy="6428880"/>
          </a:xfrm>
          <a:prstGeom prst="rect">
            <a:avLst/>
          </a:prstGeom>
          <a:ln w="0">
            <a:noFill/>
          </a:ln>
        </p:spPr>
      </p:pic>
      <p:pic>
        <p:nvPicPr>
          <p:cNvPr id="114" name="Imagem 3" descr=""/>
          <p:cNvPicPr/>
          <p:nvPr/>
        </p:nvPicPr>
        <p:blipFill>
          <a:blip r:embed="rId4"/>
          <a:stretch/>
        </p:blipFill>
        <p:spPr>
          <a:xfrm>
            <a:off x="6332040" y="38160"/>
            <a:ext cx="1731240" cy="6857640"/>
          </a:xfrm>
          <a:prstGeom prst="rect">
            <a:avLst/>
          </a:prstGeom>
          <a:ln w="0">
            <a:noFill/>
          </a:ln>
        </p:spPr>
      </p:pic>
      <p:pic>
        <p:nvPicPr>
          <p:cNvPr id="115" name="Imagem 5" descr=""/>
          <p:cNvPicPr/>
          <p:nvPr/>
        </p:nvPicPr>
        <p:blipFill>
          <a:blip r:embed="rId5"/>
          <a:stretch/>
        </p:blipFill>
        <p:spPr>
          <a:xfrm>
            <a:off x="1155600" y="1845000"/>
            <a:ext cx="6389640" cy="3889800"/>
          </a:xfrm>
          <a:prstGeom prst="rect">
            <a:avLst/>
          </a:prstGeom>
          <a:ln w="0">
            <a:noFill/>
          </a:ln>
        </p:spPr>
      </p:pic>
      <p:pic>
        <p:nvPicPr>
          <p:cNvPr id="116" name="Imagem 14" descr=""/>
          <p:cNvPicPr/>
          <p:nvPr/>
        </p:nvPicPr>
        <p:blipFill>
          <a:blip r:embed="rId6"/>
          <a:stretch/>
        </p:blipFill>
        <p:spPr>
          <a:xfrm>
            <a:off x="28440" y="237960"/>
            <a:ext cx="9086400" cy="638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1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4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Retângulo 11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9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Retângulo 8"/>
          <p:cNvSpPr/>
          <p:nvPr/>
        </p:nvSpPr>
        <p:spPr>
          <a:xfrm>
            <a:off x="486000" y="2031840"/>
            <a:ext cx="8171640" cy="26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Resistências de molas: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Os dados de cinco dos materiais mostrados na figura podem ser descritos com grande grau de aproximação com uma função exponencial da forma: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Uma estimativa razoável do limite§ de resistência à torção* de materiais usados comumente em molas é de 67% do limite de resistência do material.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1" name="Imagem 2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22" name="Imagem 6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23" name="Imagem 12" descr=""/>
          <p:cNvPicPr/>
          <p:nvPr/>
        </p:nvPicPr>
        <p:blipFill>
          <a:blip r:embed="rId3"/>
          <a:stretch/>
        </p:blipFill>
        <p:spPr>
          <a:xfrm>
            <a:off x="3933720" y="3184920"/>
            <a:ext cx="1275840" cy="590040"/>
          </a:xfrm>
          <a:prstGeom prst="rect">
            <a:avLst/>
          </a:prstGeom>
          <a:ln w="0">
            <a:noFill/>
          </a:ln>
        </p:spPr>
      </p:pic>
      <p:pic>
        <p:nvPicPr>
          <p:cNvPr id="124" name="Imagem 14" descr=""/>
          <p:cNvPicPr/>
          <p:nvPr/>
        </p:nvPicPr>
        <p:blipFill>
          <a:blip r:embed="rId4"/>
          <a:stretch/>
        </p:blipFill>
        <p:spPr>
          <a:xfrm>
            <a:off x="5486400" y="4800600"/>
            <a:ext cx="3657600" cy="2024280"/>
          </a:xfrm>
          <a:prstGeom prst="rect">
            <a:avLst/>
          </a:prstGeom>
          <a:ln w="0">
            <a:noFill/>
          </a:ln>
        </p:spPr>
      </p:pic>
      <p:pic>
        <p:nvPicPr>
          <p:cNvPr id="125" name="Imagem 16" descr=""/>
          <p:cNvPicPr/>
          <p:nvPr/>
        </p:nvPicPr>
        <p:blipFill>
          <a:blip r:embed="rId5"/>
          <a:stretch/>
        </p:blipFill>
        <p:spPr>
          <a:xfrm>
            <a:off x="3772440" y="4685760"/>
            <a:ext cx="1533240" cy="4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Retângulo 8"/>
          <p:cNvSpPr/>
          <p:nvPr/>
        </p:nvSpPr>
        <p:spPr>
          <a:xfrm>
            <a:off x="486000" y="2031840"/>
            <a:ext cx="8171640" cy="32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Mais comuns;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Número de espiras ativas;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Podem ter espiras tanto de mão esquerda como de mão direita;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Folgas diametrais mínimas recomendadas entre Do e um furo ou entre Di e um pino são de 0,10 D para D &lt; 0,5 in (13 mm) ou 0,05 D para D &gt; 0,5 pol (13 mm).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29" name="Imagem 4" descr=""/>
          <p:cNvPicPr/>
          <p:nvPr/>
        </p:nvPicPr>
        <p:blipFill>
          <a:blip r:embed="rId1"/>
          <a:stretch/>
        </p:blipFill>
        <p:spPr>
          <a:xfrm>
            <a:off x="7315200" y="914400"/>
            <a:ext cx="1713240" cy="2630160"/>
          </a:xfrm>
          <a:prstGeom prst="rect">
            <a:avLst/>
          </a:prstGeom>
          <a:ln w="0">
            <a:noFill/>
          </a:ln>
        </p:spPr>
      </p:pic>
      <p:pic>
        <p:nvPicPr>
          <p:cNvPr id="130" name="Imagem 5" descr=""/>
          <p:cNvPicPr/>
          <p:nvPr/>
        </p:nvPicPr>
        <p:blipFill>
          <a:blip r:embed="rId2"/>
          <a:stretch/>
        </p:blipFill>
        <p:spPr>
          <a:xfrm>
            <a:off x="5486400" y="914400"/>
            <a:ext cx="1143000" cy="2497320"/>
          </a:xfrm>
          <a:prstGeom prst="rect">
            <a:avLst/>
          </a:prstGeom>
          <a:ln w="0">
            <a:noFill/>
          </a:ln>
        </p:spPr>
      </p:pic>
      <p:pic>
        <p:nvPicPr>
          <p:cNvPr id="131" name="Imagem 6" descr=""/>
          <p:cNvPicPr/>
          <p:nvPr/>
        </p:nvPicPr>
        <p:blipFill>
          <a:blip r:embed="rId3"/>
          <a:stretch/>
        </p:blipFill>
        <p:spPr>
          <a:xfrm>
            <a:off x="7992000" y="4539240"/>
            <a:ext cx="923400" cy="2318760"/>
          </a:xfrm>
          <a:prstGeom prst="rect">
            <a:avLst/>
          </a:prstGeom>
          <a:ln w="0">
            <a:noFill/>
          </a:ln>
        </p:spPr>
      </p:pic>
      <p:pic>
        <p:nvPicPr>
          <p:cNvPr id="132" name="Imagem 9" descr=""/>
          <p:cNvPicPr/>
          <p:nvPr/>
        </p:nvPicPr>
        <p:blipFill>
          <a:blip r:embed="rId4"/>
          <a:stretch/>
        </p:blipFill>
        <p:spPr>
          <a:xfrm>
            <a:off x="7315200" y="4554360"/>
            <a:ext cx="685800" cy="2322360"/>
          </a:xfrm>
          <a:prstGeom prst="rect">
            <a:avLst/>
          </a:prstGeom>
          <a:ln w="0">
            <a:noFill/>
          </a:ln>
        </p:spPr>
      </p:pic>
      <p:pic>
        <p:nvPicPr>
          <p:cNvPr id="133" name="Imagem 3" descr=""/>
          <p:cNvPicPr/>
          <p:nvPr/>
        </p:nvPicPr>
        <p:blipFill>
          <a:blip r:embed="rId5"/>
          <a:stretch/>
        </p:blipFill>
        <p:spPr>
          <a:xfrm>
            <a:off x="1524240" y="4791600"/>
            <a:ext cx="4876560" cy="2066400"/>
          </a:xfrm>
          <a:prstGeom prst="rect">
            <a:avLst/>
          </a:prstGeom>
          <a:ln w="0">
            <a:noFill/>
          </a:ln>
        </p:spPr>
      </p:pic>
      <p:sp>
        <p:nvSpPr>
          <p:cNvPr id="134" name="Retângulo 2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5" name="Imagem 13" descr=""/>
          <p:cNvPicPr/>
          <p:nvPr/>
        </p:nvPicPr>
        <p:blipFill>
          <a:blip r:embed="rId6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36" name="Imagem 14" descr="GVA1.jpg"/>
          <p:cNvPicPr/>
          <p:nvPr/>
        </p:nvPicPr>
        <p:blipFill>
          <a:blip r:embed="rId7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Retângulo 8"/>
          <p:cNvSpPr/>
          <p:nvPr/>
        </p:nvSpPr>
        <p:spPr>
          <a:xfrm>
            <a:off x="486000" y="2031840"/>
            <a:ext cx="3339720" cy="31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Índice de mola: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Deflexão de mola: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4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Constante de mola: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0" name="Imagem 2" descr=""/>
          <p:cNvPicPr/>
          <p:nvPr/>
        </p:nvPicPr>
        <p:blipFill>
          <a:blip r:embed="rId1"/>
          <a:stretch/>
        </p:blipFill>
        <p:spPr>
          <a:xfrm>
            <a:off x="1465200" y="2893680"/>
            <a:ext cx="504360" cy="399600"/>
          </a:xfrm>
          <a:prstGeom prst="rect">
            <a:avLst/>
          </a:prstGeom>
          <a:ln w="0">
            <a:noFill/>
          </a:ln>
        </p:spPr>
      </p:pic>
      <p:pic>
        <p:nvPicPr>
          <p:cNvPr id="141" name="Imagem 16" descr=""/>
          <p:cNvPicPr/>
          <p:nvPr/>
        </p:nvPicPr>
        <p:blipFill>
          <a:blip r:embed="rId2"/>
          <a:stretch/>
        </p:blipFill>
        <p:spPr>
          <a:xfrm>
            <a:off x="1015200" y="3652920"/>
            <a:ext cx="1404360" cy="717840"/>
          </a:xfrm>
          <a:prstGeom prst="rect">
            <a:avLst/>
          </a:prstGeom>
          <a:ln w="0">
            <a:noFill/>
          </a:ln>
        </p:spPr>
      </p:pic>
      <p:pic>
        <p:nvPicPr>
          <p:cNvPr id="142" name="Imagem 17" descr=""/>
          <p:cNvPicPr/>
          <p:nvPr/>
        </p:nvPicPr>
        <p:blipFill>
          <a:blip r:embed="rId3"/>
          <a:stretch/>
        </p:blipFill>
        <p:spPr>
          <a:xfrm>
            <a:off x="923400" y="4730400"/>
            <a:ext cx="1588320" cy="717840"/>
          </a:xfrm>
          <a:prstGeom prst="rect">
            <a:avLst/>
          </a:prstGeom>
          <a:ln w="0">
            <a:noFill/>
          </a:ln>
        </p:spPr>
      </p:pic>
      <p:pic>
        <p:nvPicPr>
          <p:cNvPr id="143" name="Imagem 18" descr=""/>
          <p:cNvPicPr/>
          <p:nvPr/>
        </p:nvPicPr>
        <p:blipFill>
          <a:blip r:embed="rId4"/>
          <a:stretch/>
        </p:blipFill>
        <p:spPr>
          <a:xfrm>
            <a:off x="3857040" y="3964320"/>
            <a:ext cx="1804680" cy="2647800"/>
          </a:xfrm>
          <a:prstGeom prst="rect">
            <a:avLst/>
          </a:prstGeom>
          <a:ln w="0">
            <a:noFill/>
          </a:ln>
        </p:spPr>
      </p:pic>
      <p:sp>
        <p:nvSpPr>
          <p:cNvPr id="144" name="Retângulo 19"/>
          <p:cNvSpPr/>
          <p:nvPr/>
        </p:nvSpPr>
        <p:spPr>
          <a:xfrm>
            <a:off x="3850200" y="2453040"/>
            <a:ext cx="4645080" cy="31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espiras: (</a:t>
            </a:r>
            <a:r>
              <a:rPr b="0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Carregamento Estático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)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Ou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em espiras: (</a:t>
            </a:r>
            <a:r>
              <a:rPr b="0" lang="pt-BR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Carregamento Dinâmico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)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199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5" name="Conector reto 21"/>
          <p:cNvSpPr/>
          <p:nvPr/>
        </p:nvSpPr>
        <p:spPr>
          <a:xfrm>
            <a:off x="3635640" y="2564640"/>
            <a:ext cx="360" cy="39261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Imagem 24" descr=""/>
          <p:cNvPicPr/>
          <p:nvPr/>
        </p:nvPicPr>
        <p:blipFill>
          <a:blip r:embed="rId5"/>
          <a:stretch/>
        </p:blipFill>
        <p:spPr>
          <a:xfrm>
            <a:off x="8233200" y="4572000"/>
            <a:ext cx="834840" cy="2135880"/>
          </a:xfrm>
          <a:prstGeom prst="rect">
            <a:avLst/>
          </a:prstGeom>
          <a:ln w="0">
            <a:noFill/>
          </a:ln>
        </p:spPr>
      </p:pic>
      <p:grpSp>
        <p:nvGrpSpPr>
          <p:cNvPr id="147" name="Agrupar 27"/>
          <p:cNvGrpSpPr/>
          <p:nvPr/>
        </p:nvGrpSpPr>
        <p:grpSpPr>
          <a:xfrm>
            <a:off x="3886560" y="2898360"/>
            <a:ext cx="4078080" cy="596880"/>
            <a:chOff x="3886560" y="2898360"/>
            <a:chExt cx="4078080" cy="596880"/>
          </a:xfrm>
        </p:grpSpPr>
        <p:pic>
          <p:nvPicPr>
            <p:cNvPr id="148" name="Imagem 25" descr=""/>
            <p:cNvPicPr/>
            <p:nvPr/>
          </p:nvPicPr>
          <p:blipFill>
            <a:blip r:embed="rId6"/>
            <a:stretch/>
          </p:blipFill>
          <p:spPr>
            <a:xfrm>
              <a:off x="3886560" y="2898360"/>
              <a:ext cx="3098520" cy="59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9" name="Imagem 26" descr=""/>
            <p:cNvPicPr/>
            <p:nvPr/>
          </p:nvPicPr>
          <p:blipFill>
            <a:blip r:embed="rId7"/>
            <a:stretch/>
          </p:blipFill>
          <p:spPr>
            <a:xfrm>
              <a:off x="6985440" y="2988720"/>
              <a:ext cx="979200" cy="439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0" name="Imagem 28" descr=""/>
          <p:cNvPicPr/>
          <p:nvPr/>
        </p:nvPicPr>
        <p:blipFill>
          <a:blip r:embed="rId8"/>
          <a:stretch/>
        </p:blipFill>
        <p:spPr>
          <a:xfrm>
            <a:off x="3906000" y="3802320"/>
            <a:ext cx="3875040" cy="566280"/>
          </a:xfrm>
          <a:prstGeom prst="rect">
            <a:avLst/>
          </a:prstGeom>
          <a:ln w="0">
            <a:noFill/>
          </a:ln>
        </p:spPr>
      </p:pic>
      <p:pic>
        <p:nvPicPr>
          <p:cNvPr id="151" name="Imagem 29" descr=""/>
          <p:cNvPicPr/>
          <p:nvPr/>
        </p:nvPicPr>
        <p:blipFill>
          <a:blip r:embed="rId9"/>
          <a:stretch/>
        </p:blipFill>
        <p:spPr>
          <a:xfrm>
            <a:off x="3981600" y="4705200"/>
            <a:ext cx="1780920" cy="1152000"/>
          </a:xfrm>
          <a:prstGeom prst="rect">
            <a:avLst/>
          </a:prstGeom>
          <a:ln w="0">
            <a:noFill/>
          </a:ln>
        </p:spPr>
      </p:pic>
      <p:sp>
        <p:nvSpPr>
          <p:cNvPr id="152" name="Retângulo 3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3" name="Imagem 4" descr=""/>
          <p:cNvPicPr/>
          <p:nvPr/>
        </p:nvPicPr>
        <p:blipFill>
          <a:blip r:embed="rId10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54" name="Imagem 5" descr="GVA1.jpg"/>
          <p:cNvPicPr/>
          <p:nvPr/>
        </p:nvPicPr>
        <p:blipFill>
          <a:blip r:embed="rId11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Retângulo 8"/>
          <p:cNvSpPr/>
          <p:nvPr/>
        </p:nvSpPr>
        <p:spPr>
          <a:xfrm>
            <a:off x="486000" y="2031840"/>
            <a:ext cx="8171640" cy="40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Helicoidais: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 intervalo preferido para C está entre 4 e 12.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Quando C &lt; 4, a mola é de difícil fabricação; 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Quando C &gt; 12, tem propensão à flambagem e também se entrelaça facilmente quando manipulada em quantidades.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Tensões residuais benéficas podem ser introduzidas;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O ajuste de mola pode aumentar a sua capacidade de carga estática em 45-65% e duplicar a capacidade de armazenamento de energia por libra de material.</a:t>
            </a:r>
            <a:endParaRPr b="0" lang="en-US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Frequências ressonantes devem ser evitadas: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Retângulo 2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Imagem 3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60" name="Imagem 4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61" name="Imagem 6" descr=""/>
          <p:cNvPicPr/>
          <p:nvPr/>
        </p:nvPicPr>
        <p:blipFill>
          <a:blip r:embed="rId3"/>
          <a:stretch/>
        </p:blipFill>
        <p:spPr>
          <a:xfrm>
            <a:off x="5580000" y="5576760"/>
            <a:ext cx="294300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5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500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500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ector reto 7"/>
          <p:cNvSpPr/>
          <p:nvPr/>
        </p:nvSpPr>
        <p:spPr>
          <a:xfrm>
            <a:off x="756360" y="1312920"/>
            <a:ext cx="7848000" cy="36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Retângulo 1"/>
          <p:cNvSpPr/>
          <p:nvPr/>
        </p:nvSpPr>
        <p:spPr>
          <a:xfrm>
            <a:off x="764280" y="1251000"/>
            <a:ext cx="1476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just">
              <a:lnSpc>
                <a:spcPct val="200000"/>
              </a:lnSpc>
              <a:spcAft>
                <a:spcPts val="1199"/>
              </a:spcAft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MOLAS: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Retângulo 8"/>
          <p:cNvSpPr/>
          <p:nvPr/>
        </p:nvSpPr>
        <p:spPr>
          <a:xfrm>
            <a:off x="486000" y="2031840"/>
            <a:ext cx="817164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Helicoidais: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RESISTÊNCIA AO ESCOAMENTO SOB TORÇÃO: </a:t>
            </a: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 resistência ao escoamento sob torção de fios de molas varia com o tipo de material e depende do fato de a mola ter sido calibrada ou não.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5" name="Retângulo 2"/>
          <p:cNvSpPr/>
          <p:nvPr/>
        </p:nvSpPr>
        <p:spPr>
          <a:xfrm>
            <a:off x="474120" y="384840"/>
            <a:ext cx="812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385623"/>
                </a:solidFill>
                <a:latin typeface="Times New Roman"/>
                <a:ea typeface="Calibri"/>
              </a:rPr>
              <a:t>Elementos de Máquinas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6" name="Imagem 3" descr=""/>
          <p:cNvPicPr/>
          <p:nvPr/>
        </p:nvPicPr>
        <p:blipFill>
          <a:blip r:embed="rId1"/>
          <a:stretch/>
        </p:blipFill>
        <p:spPr>
          <a:xfrm>
            <a:off x="799920" y="-83160"/>
            <a:ext cx="1014480" cy="1245240"/>
          </a:xfrm>
          <a:prstGeom prst="rect">
            <a:avLst/>
          </a:prstGeom>
          <a:ln w="0">
            <a:noFill/>
          </a:ln>
        </p:spPr>
      </p:pic>
      <p:pic>
        <p:nvPicPr>
          <p:cNvPr id="167" name="Imagem 4" descr="GVA1.jpg"/>
          <p:cNvPicPr/>
          <p:nvPr/>
        </p:nvPicPr>
        <p:blipFill>
          <a:blip r:embed="rId2"/>
          <a:stretch/>
        </p:blipFill>
        <p:spPr>
          <a:xfrm>
            <a:off x="7343280" y="309600"/>
            <a:ext cx="1449000" cy="867600"/>
          </a:xfrm>
          <a:prstGeom prst="rect">
            <a:avLst/>
          </a:prstGeom>
          <a:ln w="0">
            <a:noFill/>
          </a:ln>
        </p:spPr>
      </p:pic>
      <p:pic>
        <p:nvPicPr>
          <p:cNvPr id="168" name="Imagem 9" descr=""/>
          <p:cNvPicPr/>
          <p:nvPr/>
        </p:nvPicPr>
        <p:blipFill>
          <a:blip r:embed="rId3"/>
          <a:stretch/>
        </p:blipFill>
        <p:spPr>
          <a:xfrm>
            <a:off x="600840" y="3585960"/>
            <a:ext cx="7876800" cy="29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E841C8276FE4B8E5F5E154D24A12E" ma:contentTypeVersion="8" ma:contentTypeDescription="Create a new document." ma:contentTypeScope="" ma:versionID="f26fa30a0659cd580432125d3e544ca9">
  <xsd:schema xmlns:xsd="http://www.w3.org/2001/XMLSchema" xmlns:xs="http://www.w3.org/2001/XMLSchema" xmlns:p="http://schemas.microsoft.com/office/2006/metadata/properties" xmlns:ns3="f064b72e-6235-4c0f-91b5-98f3b62369a7" targetNamespace="http://schemas.microsoft.com/office/2006/metadata/properties" ma:root="true" ma:fieldsID="fa5e186a6974206b181a052e17a1a8db" ns3:_="">
    <xsd:import namespace="f064b72e-6235-4c0f-91b5-98f3b6236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4b72e-6235-4c0f-91b5-98f3b6236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419202-A43D-456F-9826-4134D7473D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4b72e-6235-4c0f-91b5-98f3b6236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BBC6EE-CD6D-4FA9-83A3-1D7E6614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1ADFB-0DED-464E-B5C0-3D50D411F3D4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f064b72e-6235-4c0f-91b5-98f3b62369a7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13541</TotalTime>
  <Application>LibreOffice/7.3.7.2$Linux_X86_64 LibreOffice_project/30$Build-2</Application>
  <AppVersion>15.0000</AppVersion>
  <Words>596</Words>
  <Paragraphs>113</Paragraphs>
  <Company>DEMEC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2003-01-23T14:07:52Z</dcterms:created>
  <dc:creator>gustavo</dc:creator>
  <dc:description/>
  <dc:language>en-US</dc:language>
  <cp:lastModifiedBy/>
  <dcterms:modified xsi:type="dcterms:W3CDTF">2023-11-17T23:15:35Z</dcterms:modified>
  <cp:revision>1246</cp:revision>
  <dc:subject/>
  <dc:title>Slide sem título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0x010100268E841C8276FE4B8E5F5E154D24A12E</vt:lpwstr>
  </property>
  <property fmtid="{D5CDD505-2E9C-101B-9397-08002B2CF9AE}" pid="3" name="HiddenSlides">
    <vt:i4>1</vt:i4>
  </property>
  <property fmtid="{D5CDD505-2E9C-101B-9397-08002B2CF9AE}" pid="4" name="PresentationFormat">
    <vt:lpwstr>Apresentação na tela (4:3)</vt:lpwstr>
  </property>
  <property fmtid="{D5CDD505-2E9C-101B-9397-08002B2CF9AE}" pid="5" name="Slides">
    <vt:i4>27</vt:i4>
  </property>
</Properties>
</file>